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35" autoAdjust="0"/>
    <p:restoredTop sz="94660"/>
  </p:normalViewPr>
  <p:slideViewPr>
    <p:cSldViewPr snapToGrid="0">
      <p:cViewPr varScale="1">
        <p:scale>
          <a:sx n="67" d="100"/>
          <a:sy n="67" d="100"/>
        </p:scale>
        <p:origin x="640" y="5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534FE2D-BC31-46DB-A018-BB9A91D56EBC}"/>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C3EDD5F4-C6E9-4021-B3A4-5EA1009F586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FA07E0C8-57AE-406A-B591-ADDE7AEA5DEF}"/>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5" name="フッター プレースホルダー 4">
            <a:extLst>
              <a:ext uri="{FF2B5EF4-FFF2-40B4-BE49-F238E27FC236}">
                <a16:creationId xmlns:a16="http://schemas.microsoft.com/office/drawing/2014/main" id="{CC69367C-4954-4372-8614-C8D4DC59FCE2}"/>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90608C0-E296-4B05-ADF3-485E8D27589D}"/>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167619916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6E95E44-D45F-4E5F-9E95-42587E995809}"/>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78E49F31-13DF-4A77-9B7B-1B9B379A1F6D}"/>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61FAC2AE-E4A9-4F30-B44D-A6EFC9D28577}"/>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5" name="フッター プレースホルダー 4">
            <a:extLst>
              <a:ext uri="{FF2B5EF4-FFF2-40B4-BE49-F238E27FC236}">
                <a16:creationId xmlns:a16="http://schemas.microsoft.com/office/drawing/2014/main" id="{80555089-EDA6-414D-9CCF-F764A931585E}"/>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8866A6F-595B-4D0E-9178-DDFE6CE95B08}"/>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24984904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FE24BC6A-0E79-4F51-8C2C-B209E5995AAB}"/>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4B8327C9-E349-414E-8500-CCE822AD8A63}"/>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850DCAF6-89DB-426C-B2FA-F9CF54D29BC6}"/>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5" name="フッター プレースホルダー 4">
            <a:extLst>
              <a:ext uri="{FF2B5EF4-FFF2-40B4-BE49-F238E27FC236}">
                <a16:creationId xmlns:a16="http://schemas.microsoft.com/office/drawing/2014/main" id="{AD8DFC44-1504-429B-961A-F24A73DEE88D}"/>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9B36EB58-AF2F-4DCE-851C-EB70C6669B73}"/>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10957897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E7A5C0A-7460-46CD-B3BE-D6759213481E}"/>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7C343D7C-F2E1-45B1-93D6-D25B9DFE7AD1}"/>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827D35A8-D4C1-457C-A1B2-79ADDD187E84}"/>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5" name="フッター プレースホルダー 4">
            <a:extLst>
              <a:ext uri="{FF2B5EF4-FFF2-40B4-BE49-F238E27FC236}">
                <a16:creationId xmlns:a16="http://schemas.microsoft.com/office/drawing/2014/main" id="{B51D42B4-2ED8-4E84-90C1-EDD5C120B8E2}"/>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15BEAFD-1B5A-4D1D-AD61-8262DE4AB91A}"/>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53598435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C07729A-BEE0-42AF-B3E9-9863BCB92C9C}"/>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85BCFD4D-A39A-421B-99A6-1CD7B624E842}"/>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974E67D8-6EC1-4EC1-8975-44C141086449}"/>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5" name="フッター プレースホルダー 4">
            <a:extLst>
              <a:ext uri="{FF2B5EF4-FFF2-40B4-BE49-F238E27FC236}">
                <a16:creationId xmlns:a16="http://schemas.microsoft.com/office/drawing/2014/main" id="{585BAC81-A0C7-4459-B5C2-4634B8E4689C}"/>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ABB5DDC2-17AD-4189-9090-2D36AF4F41B8}"/>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370468713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C68FA25-8F72-4DE9-9493-F783B362FA57}"/>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93D4F87A-D908-4698-A5E0-C4E751456325}"/>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88410361-C05E-4AA8-AAB7-8F11BEF9F664}"/>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EE1CCFAC-E6FD-47D6-9D9E-F3BF776B0FA0}"/>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6" name="フッター プレースホルダー 5">
            <a:extLst>
              <a:ext uri="{FF2B5EF4-FFF2-40B4-BE49-F238E27FC236}">
                <a16:creationId xmlns:a16="http://schemas.microsoft.com/office/drawing/2014/main" id="{8B4BD662-9240-400E-8726-D23C35AA8A36}"/>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9D85E984-4FC2-49A5-94C7-C645681BEB51}"/>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19992991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D9B7317-982F-49D4-A5E8-5F94B644CD38}"/>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048E4406-EBD4-409A-BDCE-3DEE30EEAE4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10028694-5EF2-42B9-B9CA-DCAC058552E9}"/>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53392EB5-58E0-45C9-9A16-47F03B9BE87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9118EBBC-CBD3-434F-AD98-2E2A160FF831}"/>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23C77678-6165-41CC-BCBF-AA6A7D2E5396}"/>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8" name="フッター プレースホルダー 7">
            <a:extLst>
              <a:ext uri="{FF2B5EF4-FFF2-40B4-BE49-F238E27FC236}">
                <a16:creationId xmlns:a16="http://schemas.microsoft.com/office/drawing/2014/main" id="{CE97B86B-BBAC-4CBB-BEE3-2949D8A37877}"/>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D4A9B742-5D0C-4E5D-AA6A-4A8254F2EDDF}"/>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135856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0BFC831-62C9-4355-9443-368B87C3DE76}"/>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4D2EBE25-C505-4639-B83B-282451A5463D}"/>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4" name="フッター プレースホルダー 3">
            <a:extLst>
              <a:ext uri="{FF2B5EF4-FFF2-40B4-BE49-F238E27FC236}">
                <a16:creationId xmlns:a16="http://schemas.microsoft.com/office/drawing/2014/main" id="{A049B21A-53FA-4D8B-809B-E692412E8D57}"/>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FA2C6E2F-46E7-4427-9CD5-425109CEC6D5}"/>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13051689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8AAAFD96-4DB1-4D22-8C89-AE3F46910217}"/>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3" name="フッター プレースホルダー 2">
            <a:extLst>
              <a:ext uri="{FF2B5EF4-FFF2-40B4-BE49-F238E27FC236}">
                <a16:creationId xmlns:a16="http://schemas.microsoft.com/office/drawing/2014/main" id="{D2D7D507-672F-4016-BB69-FB1F31CE30B6}"/>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C042A5E3-B14D-4684-9145-FB46FBCED0A4}"/>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8552998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C45CD06-AB9C-49CA-80E3-266610462079}"/>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8DDEA3C4-7058-4E8D-9102-B819431CC608}"/>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F61DA39E-A85E-482C-AB96-EED6947D61C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ED8114DD-5C50-407C-95FA-B84BDEFDAAB5}"/>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6" name="フッター プレースホルダー 5">
            <a:extLst>
              <a:ext uri="{FF2B5EF4-FFF2-40B4-BE49-F238E27FC236}">
                <a16:creationId xmlns:a16="http://schemas.microsoft.com/office/drawing/2014/main" id="{7E9F9920-D541-4EF0-B371-FEF1BE7B710F}"/>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D4ADAEB-DC00-40FD-920D-D924DB2175A1}"/>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188969103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A132A16-98A3-4AA4-88A5-3158A6571A0F}"/>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482754D3-845F-4B50-9AC5-AF292F80EBB1}"/>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F26DB3CA-AEF6-48C7-8DDD-B692ACE3BC6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B5EDBD81-5522-4EA3-A1B2-DB52111976BA}"/>
              </a:ext>
            </a:extLst>
          </p:cNvPr>
          <p:cNvSpPr>
            <a:spLocks noGrp="1"/>
          </p:cNvSpPr>
          <p:nvPr>
            <p:ph type="dt" sz="half" idx="10"/>
          </p:nvPr>
        </p:nvSpPr>
        <p:spPr/>
        <p:txBody>
          <a:bodyPr/>
          <a:lstStyle/>
          <a:p>
            <a:fld id="{EE3CE16C-3A8A-4905-AFDF-E04D6D521AC3}" type="datetimeFigureOut">
              <a:rPr kumimoji="1" lang="ja-JP" altLang="en-US" smtClean="0"/>
              <a:t>2021/2/18</a:t>
            </a:fld>
            <a:endParaRPr kumimoji="1" lang="ja-JP" altLang="en-US"/>
          </a:p>
        </p:txBody>
      </p:sp>
      <p:sp>
        <p:nvSpPr>
          <p:cNvPr id="6" name="フッター プレースホルダー 5">
            <a:extLst>
              <a:ext uri="{FF2B5EF4-FFF2-40B4-BE49-F238E27FC236}">
                <a16:creationId xmlns:a16="http://schemas.microsoft.com/office/drawing/2014/main" id="{E40D3674-EC9A-4537-B474-EBDF3864E604}"/>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C9F61982-2061-46E0-8EE1-3E8D497C919B}"/>
              </a:ext>
            </a:extLst>
          </p:cNvPr>
          <p:cNvSpPr>
            <a:spLocks noGrp="1"/>
          </p:cNvSpPr>
          <p:nvPr>
            <p:ph type="sldNum" sz="quarter" idx="12"/>
          </p:nvPr>
        </p:nvSpPr>
        <p:spPr/>
        <p:txBody>
          <a:body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2388793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EC81E048-FDC4-4118-A51C-662D6919C6C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BE3911C4-ECA6-4C99-8DE5-5953E79AB555}"/>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7FE2268-0126-4069-8839-87AD1A93054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E3CE16C-3A8A-4905-AFDF-E04D6D521AC3}" type="datetimeFigureOut">
              <a:rPr kumimoji="1" lang="ja-JP" altLang="en-US" smtClean="0"/>
              <a:t>2021/2/18</a:t>
            </a:fld>
            <a:endParaRPr kumimoji="1" lang="ja-JP" altLang="en-US"/>
          </a:p>
        </p:txBody>
      </p:sp>
      <p:sp>
        <p:nvSpPr>
          <p:cNvPr id="5" name="フッター プレースホルダー 4">
            <a:extLst>
              <a:ext uri="{FF2B5EF4-FFF2-40B4-BE49-F238E27FC236}">
                <a16:creationId xmlns:a16="http://schemas.microsoft.com/office/drawing/2014/main" id="{9BEF222F-8B85-4C0A-9A51-30D217391044}"/>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ED431D21-4141-4627-AB9D-F511EC249853}"/>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DA21AB3-DFBD-4379-B297-782504E0373F}" type="slidenum">
              <a:rPr kumimoji="1" lang="ja-JP" altLang="en-US" smtClean="0"/>
              <a:t>‹#›</a:t>
            </a:fld>
            <a:endParaRPr kumimoji="1" lang="ja-JP" altLang="en-US"/>
          </a:p>
        </p:txBody>
      </p:sp>
    </p:spTree>
    <p:extLst>
      <p:ext uri="{BB962C8B-B14F-4D97-AF65-F5344CB8AC3E}">
        <p14:creationId xmlns:p14="http://schemas.microsoft.com/office/powerpoint/2010/main" val="335319723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9C347C3C-F589-414A-9E55-1C775C8DD785}"/>
              </a:ext>
            </a:extLst>
          </p:cNvPr>
          <p:cNvSpPr>
            <a:spLocks noGrp="1"/>
          </p:cNvSpPr>
          <p:nvPr>
            <p:ph type="title"/>
          </p:nvPr>
        </p:nvSpPr>
        <p:spPr>
          <a:xfrm>
            <a:off x="528320" y="68581"/>
            <a:ext cx="11389360" cy="864869"/>
          </a:xfrm>
        </p:spPr>
        <p:txBody>
          <a:bodyPr>
            <a:normAutofit/>
          </a:bodyPr>
          <a:lstStyle/>
          <a:p>
            <a:pPr algn="ctr"/>
            <a:r>
              <a:rPr lang="ja-JP" altLang="en-US" sz="2800" b="1" dirty="0"/>
              <a:t>まほらディアプロジェクト　</a:t>
            </a:r>
            <a:br>
              <a:rPr lang="en-US" altLang="ja-JP" sz="2800" b="1" dirty="0"/>
            </a:br>
            <a:r>
              <a:rPr lang="ja-JP" altLang="en-US" sz="2800" b="1" dirty="0"/>
              <a:t>学びのルーブリック</a:t>
            </a:r>
          </a:p>
        </p:txBody>
      </p:sp>
      <p:graphicFrame>
        <p:nvGraphicFramePr>
          <p:cNvPr id="6" name="表 6">
            <a:extLst>
              <a:ext uri="{FF2B5EF4-FFF2-40B4-BE49-F238E27FC236}">
                <a16:creationId xmlns:a16="http://schemas.microsoft.com/office/drawing/2014/main" id="{B9C73750-9C8A-447F-BDA3-119B6FB1B423}"/>
              </a:ext>
            </a:extLst>
          </p:cNvPr>
          <p:cNvGraphicFramePr>
            <a:graphicFrameLocks noGrp="1"/>
          </p:cNvGraphicFramePr>
          <p:nvPr>
            <p:ph idx="1"/>
            <p:extLst>
              <p:ext uri="{D42A27DB-BD31-4B8C-83A1-F6EECF244321}">
                <p14:modId xmlns:p14="http://schemas.microsoft.com/office/powerpoint/2010/main" val="2274800479"/>
              </p:ext>
            </p:extLst>
          </p:nvPr>
        </p:nvGraphicFramePr>
        <p:xfrm>
          <a:off x="90487" y="846971"/>
          <a:ext cx="12011025" cy="5996351"/>
        </p:xfrm>
        <a:graphic>
          <a:graphicData uri="http://schemas.openxmlformats.org/drawingml/2006/table">
            <a:tbl>
              <a:tblPr firstRow="1" bandRow="1">
                <a:tableStyleId>{5C22544A-7EE6-4342-B048-85BDC9FD1C3A}</a:tableStyleId>
              </a:tblPr>
              <a:tblGrid>
                <a:gridCol w="1547813">
                  <a:extLst>
                    <a:ext uri="{9D8B030D-6E8A-4147-A177-3AD203B41FA5}">
                      <a16:colId xmlns:a16="http://schemas.microsoft.com/office/drawing/2014/main" val="4202466676"/>
                    </a:ext>
                  </a:extLst>
                </a:gridCol>
                <a:gridCol w="2649697">
                  <a:extLst>
                    <a:ext uri="{9D8B030D-6E8A-4147-A177-3AD203B41FA5}">
                      <a16:colId xmlns:a16="http://schemas.microsoft.com/office/drawing/2014/main" val="2568593345"/>
                    </a:ext>
                  </a:extLst>
                </a:gridCol>
                <a:gridCol w="2604505">
                  <a:extLst>
                    <a:ext uri="{9D8B030D-6E8A-4147-A177-3AD203B41FA5}">
                      <a16:colId xmlns:a16="http://schemas.microsoft.com/office/drawing/2014/main" val="2490467586"/>
                    </a:ext>
                  </a:extLst>
                </a:gridCol>
                <a:gridCol w="2604505">
                  <a:extLst>
                    <a:ext uri="{9D8B030D-6E8A-4147-A177-3AD203B41FA5}">
                      <a16:colId xmlns:a16="http://schemas.microsoft.com/office/drawing/2014/main" val="3035479996"/>
                    </a:ext>
                  </a:extLst>
                </a:gridCol>
                <a:gridCol w="2604505">
                  <a:extLst>
                    <a:ext uri="{9D8B030D-6E8A-4147-A177-3AD203B41FA5}">
                      <a16:colId xmlns:a16="http://schemas.microsoft.com/office/drawing/2014/main" val="2357352089"/>
                    </a:ext>
                  </a:extLst>
                </a:gridCol>
              </a:tblGrid>
              <a:tr h="435491">
                <a:tc>
                  <a:txBody>
                    <a:bodyPr/>
                    <a:lstStyle/>
                    <a:p>
                      <a:endParaRPr kumimoji="1" lang="ja-JP" altLang="en-US"/>
                    </a:p>
                  </a:txBody>
                  <a:tcPr/>
                </a:tc>
                <a:tc>
                  <a:txBody>
                    <a:bodyPr/>
                    <a:lstStyle/>
                    <a:p>
                      <a:pPr algn="ctr"/>
                      <a:r>
                        <a:rPr kumimoji="1" lang="en-US" altLang="ja-JP" sz="2400" dirty="0"/>
                        <a:t>S</a:t>
                      </a:r>
                      <a:endParaRPr kumimoji="1" lang="ja-JP" altLang="en-US" sz="2400" dirty="0"/>
                    </a:p>
                  </a:txBody>
                  <a:tcPr/>
                </a:tc>
                <a:tc>
                  <a:txBody>
                    <a:bodyPr/>
                    <a:lstStyle/>
                    <a:p>
                      <a:pPr algn="ctr"/>
                      <a:r>
                        <a:rPr kumimoji="1" lang="en-US" altLang="ja-JP" sz="2400" dirty="0"/>
                        <a:t>A</a:t>
                      </a:r>
                      <a:endParaRPr kumimoji="1" lang="ja-JP" altLang="en-US" sz="2400" dirty="0"/>
                    </a:p>
                  </a:txBody>
                  <a:tcPr/>
                </a:tc>
                <a:tc>
                  <a:txBody>
                    <a:bodyPr/>
                    <a:lstStyle/>
                    <a:p>
                      <a:pPr algn="ctr"/>
                      <a:r>
                        <a:rPr kumimoji="1" lang="en-US" altLang="ja-JP" sz="2400" dirty="0"/>
                        <a:t>B</a:t>
                      </a:r>
                      <a:endParaRPr kumimoji="1" lang="ja-JP" altLang="en-US" sz="2400" dirty="0"/>
                    </a:p>
                  </a:txBody>
                  <a:tcPr/>
                </a:tc>
                <a:tc>
                  <a:txBody>
                    <a:bodyPr/>
                    <a:lstStyle/>
                    <a:p>
                      <a:pPr algn="ctr"/>
                      <a:r>
                        <a:rPr kumimoji="1" lang="en-US" altLang="ja-JP" sz="2400" dirty="0"/>
                        <a:t>C</a:t>
                      </a:r>
                      <a:endParaRPr kumimoji="1" lang="ja-JP" altLang="en-US" sz="2400" dirty="0"/>
                    </a:p>
                  </a:txBody>
                  <a:tcPr/>
                </a:tc>
                <a:extLst>
                  <a:ext uri="{0D108BD9-81ED-4DB2-BD59-A6C34878D82A}">
                    <a16:rowId xmlns:a16="http://schemas.microsoft.com/office/drawing/2014/main" val="2448458621"/>
                  </a:ext>
                </a:extLst>
              </a:tr>
              <a:tr h="1101081">
                <a:tc>
                  <a:txBody>
                    <a:bodyPr/>
                    <a:lstStyle/>
                    <a:p>
                      <a:pPr algn="ctr"/>
                      <a:r>
                        <a:rPr kumimoji="1" lang="ja-JP" altLang="en-US" sz="2400" dirty="0"/>
                        <a:t>情熱</a:t>
                      </a:r>
                      <a:endParaRPr kumimoji="1" lang="en-US" altLang="ja-JP" sz="2400" dirty="0"/>
                    </a:p>
                    <a:p>
                      <a:pPr algn="ctr"/>
                      <a:endParaRPr kumimoji="1" lang="ja-JP" altLang="en-US" sz="2400" dirty="0"/>
                    </a:p>
                  </a:txBody>
                  <a:tcPr/>
                </a:tc>
                <a:tc>
                  <a:txBody>
                    <a:bodyPr/>
                    <a:lstStyle/>
                    <a:p>
                      <a:r>
                        <a:rPr kumimoji="1" lang="ja-JP" altLang="en-US" sz="1400" dirty="0"/>
                        <a:t>自らの学びに意義と目的を見出し、情熱をもって取り組み、他者へも好影響を与えている。</a:t>
                      </a:r>
                    </a:p>
                  </a:txBody>
                  <a:tcPr/>
                </a:tc>
                <a:tc>
                  <a:txBody>
                    <a:bodyPr/>
                    <a:lstStyle/>
                    <a:p>
                      <a:r>
                        <a:rPr kumimoji="1" lang="ja-JP" altLang="en-US" sz="1400" dirty="0"/>
                        <a:t>学びに対して意義と目的を見出し、自分事として取り組むことができている。</a:t>
                      </a:r>
                    </a:p>
                  </a:txBody>
                  <a:tcPr/>
                </a:tc>
                <a:tc>
                  <a:txBody>
                    <a:bodyPr/>
                    <a:lstStyle/>
                    <a:p>
                      <a:r>
                        <a:rPr kumimoji="1" lang="ja-JP" altLang="en-US" sz="1400" dirty="0"/>
                        <a:t>学びに対して与えられた目的を理解して取り組むが、ひたむきさは感じられない。</a:t>
                      </a:r>
                    </a:p>
                  </a:txBody>
                  <a:tcPr/>
                </a:tc>
                <a:tc>
                  <a:txBody>
                    <a:bodyPr/>
                    <a:lstStyle/>
                    <a:p>
                      <a:r>
                        <a:rPr kumimoji="1" lang="ja-JP" altLang="en-US" sz="1400" dirty="0"/>
                        <a:t>学びに目的を見出せず、自分事になっていない。</a:t>
                      </a:r>
                    </a:p>
                  </a:txBody>
                  <a:tcPr/>
                </a:tc>
                <a:extLst>
                  <a:ext uri="{0D108BD9-81ED-4DB2-BD59-A6C34878D82A}">
                    <a16:rowId xmlns:a16="http://schemas.microsoft.com/office/drawing/2014/main" val="2077033065"/>
                  </a:ext>
                </a:extLst>
              </a:tr>
              <a:tr h="1101081">
                <a:tc>
                  <a:txBody>
                    <a:bodyPr/>
                    <a:lstStyle/>
                    <a:p>
                      <a:pPr algn="ctr"/>
                      <a:r>
                        <a:rPr kumimoji="1" lang="ja-JP" altLang="en-US" sz="2400"/>
                        <a:t>行動力</a:t>
                      </a:r>
                      <a:endParaRPr kumimoji="1" lang="ja-JP" altLang="en-US" sz="2400" dirty="0"/>
                    </a:p>
                  </a:txBody>
                  <a:tcPr/>
                </a:tc>
                <a:tc>
                  <a:txBody>
                    <a:bodyPr/>
                    <a:lstStyle/>
                    <a:p>
                      <a:r>
                        <a:rPr kumimoji="1" lang="ja-JP" altLang="en-US" sz="1400" dirty="0"/>
                        <a:t>自主的に校外での活動にアンテナを張り、意欲的に参加して自己の可能性を広げている。</a:t>
                      </a:r>
                    </a:p>
                  </a:txBody>
                  <a:tcPr/>
                </a:tc>
                <a:tc>
                  <a:txBody>
                    <a:bodyPr/>
                    <a:lstStyle/>
                    <a:p>
                      <a:r>
                        <a:rPr kumimoji="1" lang="ja-JP" altLang="en-US" sz="1400" dirty="0"/>
                        <a:t>校内で紹介された活動に意欲的に参加している。</a:t>
                      </a:r>
                    </a:p>
                  </a:txBody>
                  <a:tcPr/>
                </a:tc>
                <a:tc>
                  <a:txBody>
                    <a:bodyPr/>
                    <a:lstStyle/>
                    <a:p>
                      <a:r>
                        <a:rPr kumimoji="1" lang="ja-JP" altLang="en-US" sz="1400" dirty="0"/>
                        <a:t>諸活動に対して興味は抱くが行動にまではそれほど至っていない。</a:t>
                      </a:r>
                    </a:p>
                  </a:txBody>
                  <a:tcPr/>
                </a:tc>
                <a:tc>
                  <a:txBody>
                    <a:bodyPr/>
                    <a:lstStyle/>
                    <a:p>
                      <a:r>
                        <a:rPr kumimoji="1" lang="ja-JP" altLang="en-US" sz="1400" dirty="0"/>
                        <a:t>諸活動に関心を持たず、行動に移らない。</a:t>
                      </a:r>
                    </a:p>
                  </a:txBody>
                  <a:tcPr/>
                </a:tc>
                <a:extLst>
                  <a:ext uri="{0D108BD9-81ED-4DB2-BD59-A6C34878D82A}">
                    <a16:rowId xmlns:a16="http://schemas.microsoft.com/office/drawing/2014/main" val="3744671280"/>
                  </a:ext>
                </a:extLst>
              </a:tr>
              <a:tr h="1101081">
                <a:tc>
                  <a:txBody>
                    <a:bodyPr/>
                    <a:lstStyle/>
                    <a:p>
                      <a:pPr algn="ctr"/>
                      <a:r>
                        <a:rPr kumimoji="1" lang="ja-JP" altLang="en-US" sz="2400" dirty="0"/>
                        <a:t>探究力</a:t>
                      </a:r>
                      <a:endParaRPr kumimoji="1" lang="en-US" altLang="ja-JP" sz="2400" dirty="0"/>
                    </a:p>
                  </a:txBody>
                  <a:tcPr/>
                </a:tc>
                <a:tc>
                  <a:txBody>
                    <a:bodyPr/>
                    <a:lstStyle/>
                    <a:p>
                      <a:r>
                        <a:rPr kumimoji="1" lang="ja-JP" altLang="en-US" sz="1400" dirty="0"/>
                        <a:t>批判的に思考し、自ら問いを立てて、文献にあたったり情報を集め、自らの考えをまとめることができる。</a:t>
                      </a:r>
                    </a:p>
                  </a:txBody>
                  <a:tcPr/>
                </a:tc>
                <a:tc>
                  <a:txBody>
                    <a:bodyPr/>
                    <a:lstStyle/>
                    <a:p>
                      <a:r>
                        <a:rPr kumimoji="1" lang="ja-JP" altLang="en-US" sz="1400" dirty="0"/>
                        <a:t>与えられた問いに対して自ら調べて考えをまとめることができている。</a:t>
                      </a:r>
                    </a:p>
                  </a:txBody>
                  <a:tcPr/>
                </a:tc>
                <a:tc>
                  <a:txBody>
                    <a:bodyPr/>
                    <a:lstStyle/>
                    <a:p>
                      <a:r>
                        <a:rPr kumimoji="1" lang="ja-JP" altLang="en-US" sz="1400" dirty="0"/>
                        <a:t>授業において設定した問いに対して雑誌や新聞などで情報を集め、知識を得ている。</a:t>
                      </a:r>
                    </a:p>
                  </a:txBody>
                  <a:tcPr/>
                </a:tc>
                <a:tc>
                  <a:txBody>
                    <a:bodyPr/>
                    <a:lstStyle/>
                    <a:p>
                      <a:r>
                        <a:rPr kumimoji="1" lang="ja-JP" altLang="en-US" sz="1400" dirty="0"/>
                        <a:t>問いに対して調べることができていない。</a:t>
                      </a:r>
                    </a:p>
                  </a:txBody>
                  <a:tcPr/>
                </a:tc>
                <a:extLst>
                  <a:ext uri="{0D108BD9-81ED-4DB2-BD59-A6C34878D82A}">
                    <a16:rowId xmlns:a16="http://schemas.microsoft.com/office/drawing/2014/main" val="1211371859"/>
                  </a:ext>
                </a:extLst>
              </a:tr>
              <a:tr h="1077668">
                <a:tc>
                  <a:txBody>
                    <a:bodyPr/>
                    <a:lstStyle/>
                    <a:p>
                      <a:pPr algn="ctr"/>
                      <a:r>
                        <a:rPr kumimoji="1" lang="ja-JP" altLang="en-US" sz="2400" dirty="0"/>
                        <a:t>協働力</a:t>
                      </a:r>
                    </a:p>
                  </a:txBody>
                  <a:tcPr/>
                </a:tc>
                <a:tc>
                  <a:txBody>
                    <a:bodyPr/>
                    <a:lstStyle/>
                    <a:p>
                      <a:r>
                        <a:rPr kumimoji="1" lang="ja-JP" altLang="en-US" sz="1400" dirty="0"/>
                        <a:t>他者に働きかけ、建設的に議論や活動を進め、学習活動の質的向上に大きく貢献したり、他者と協力して何かに取り組んだりしている。</a:t>
                      </a:r>
                    </a:p>
                  </a:txBody>
                  <a:tcPr/>
                </a:tc>
                <a:tc>
                  <a:txBody>
                    <a:bodyPr/>
                    <a:lstStyle/>
                    <a:p>
                      <a:r>
                        <a:rPr kumimoji="1" lang="ja-JP" altLang="en-US" sz="1400" dirty="0"/>
                        <a:t>協力的に学習活動に参加し、他者と意見交換をしたり、記録をしたりすることができる。</a:t>
                      </a:r>
                    </a:p>
                  </a:txBody>
                  <a:tcPr/>
                </a:tc>
                <a:tc>
                  <a:txBody>
                    <a:bodyPr/>
                    <a:lstStyle/>
                    <a:p>
                      <a:r>
                        <a:rPr kumimoji="1" lang="ja-JP" altLang="en-US" sz="1400" dirty="0"/>
                        <a:t>概ね学習に協力的に参加しているが、その態度にむらがあったり、傍観することがある。</a:t>
                      </a:r>
                    </a:p>
                  </a:txBody>
                  <a:tcPr/>
                </a:tc>
                <a:tc>
                  <a:txBody>
                    <a:bodyPr/>
                    <a:lstStyle/>
                    <a:p>
                      <a:r>
                        <a:rPr kumimoji="1" lang="ja-JP" altLang="en-US" sz="1400" dirty="0"/>
                        <a:t>協働学習に参加しない、もしくは参加してもただその場にいるだけになっている。</a:t>
                      </a:r>
                    </a:p>
                  </a:txBody>
                  <a:tcPr/>
                </a:tc>
                <a:extLst>
                  <a:ext uri="{0D108BD9-81ED-4DB2-BD59-A6C34878D82A}">
                    <a16:rowId xmlns:a16="http://schemas.microsoft.com/office/drawing/2014/main" val="2789816781"/>
                  </a:ext>
                </a:extLst>
              </a:tr>
              <a:tr h="1077668">
                <a:tc>
                  <a:txBody>
                    <a:bodyPr/>
                    <a:lstStyle/>
                    <a:p>
                      <a:pPr algn="ctr"/>
                      <a:r>
                        <a:rPr kumimoji="1" lang="ja-JP" altLang="en-US" sz="2400" dirty="0"/>
                        <a:t>発信力</a:t>
                      </a:r>
                    </a:p>
                  </a:txBody>
                  <a:tcPr/>
                </a:tc>
                <a:tc>
                  <a:txBody>
                    <a:bodyPr/>
                    <a:lstStyle/>
                    <a:p>
                      <a:r>
                        <a:rPr kumimoji="1" lang="ja-JP" altLang="en-US" sz="1400" dirty="0"/>
                        <a:t>積極的に、主体的に自らの意見や主張を、または疑問点を適切な表現方法で、堂々と他者に伝えることができている。</a:t>
                      </a:r>
                    </a:p>
                  </a:txBody>
                  <a:tcPr/>
                </a:tc>
                <a:tc>
                  <a:txBody>
                    <a:bodyPr/>
                    <a:lstStyle/>
                    <a:p>
                      <a:r>
                        <a:rPr kumimoji="1" lang="ja-JP" altLang="en-US" sz="1400" dirty="0"/>
                        <a:t>自らの意見や主張を機会が与えられた場面で他者に自分の言葉で伝えることができている。</a:t>
                      </a:r>
                    </a:p>
                  </a:txBody>
                  <a:tcPr/>
                </a:tc>
                <a:tc>
                  <a:txBody>
                    <a:bodyPr/>
                    <a:lstStyle/>
                    <a:p>
                      <a:r>
                        <a:rPr kumimoji="1" lang="ja-JP" altLang="en-US" sz="1400"/>
                        <a:t>自らの意見や主張について、小さい声ではあるが、伝えることができる。</a:t>
                      </a:r>
                      <a:endParaRPr kumimoji="1" lang="ja-JP" altLang="en-US" sz="1400" dirty="0"/>
                    </a:p>
                  </a:txBody>
                  <a:tcPr/>
                </a:tc>
                <a:tc>
                  <a:txBody>
                    <a:bodyPr/>
                    <a:lstStyle/>
                    <a:p>
                      <a:r>
                        <a:rPr kumimoji="1" lang="ja-JP" altLang="en-US" sz="1400" dirty="0"/>
                        <a:t>自らの意見や主張があってもはきはきと大きな声で他者に伝えることができない。</a:t>
                      </a:r>
                    </a:p>
                  </a:txBody>
                  <a:tcPr/>
                </a:tc>
                <a:extLst>
                  <a:ext uri="{0D108BD9-81ED-4DB2-BD59-A6C34878D82A}">
                    <a16:rowId xmlns:a16="http://schemas.microsoft.com/office/drawing/2014/main" val="3753942111"/>
                  </a:ext>
                </a:extLst>
              </a:tr>
            </a:tbl>
          </a:graphicData>
        </a:graphic>
      </p:graphicFrame>
    </p:spTree>
    <p:extLst>
      <p:ext uri="{BB962C8B-B14F-4D97-AF65-F5344CB8AC3E}">
        <p14:creationId xmlns:p14="http://schemas.microsoft.com/office/powerpoint/2010/main" val="1136736498"/>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157</TotalTime>
  <Words>410</Words>
  <Application>Microsoft Office PowerPoint</Application>
  <PresentationFormat>ワイド画面</PresentationFormat>
  <Paragraphs>30</Paragraphs>
  <Slides>1</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1</vt:i4>
      </vt:variant>
    </vt:vector>
  </HeadingPairs>
  <TitlesOfParts>
    <vt:vector size="5" baseType="lpstr">
      <vt:lpstr>游ゴシック</vt:lpstr>
      <vt:lpstr>游ゴシック Light</vt:lpstr>
      <vt:lpstr>Arial</vt:lpstr>
      <vt:lpstr>Office テーマ</vt:lpstr>
      <vt:lpstr>まほらディアプロジェクト　 学びのルーブリック</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まほらディアプロジェクト　 学びのルーブリック</dc:title>
  <dc:creator>鈴木 精</dc:creator>
  <cp:lastModifiedBy>鈴木 精</cp:lastModifiedBy>
  <cp:revision>14</cp:revision>
  <cp:lastPrinted>2021-02-18T03:04:29Z</cp:lastPrinted>
  <dcterms:created xsi:type="dcterms:W3CDTF">2020-08-31T05:45:59Z</dcterms:created>
  <dcterms:modified xsi:type="dcterms:W3CDTF">2021-02-18T03:04:58Z</dcterms:modified>
</cp:coreProperties>
</file>

<file path=docProps/thumbnail.jpeg>
</file>